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43891200" cy="31089600"/>
  <p:notesSz cx="6645275" cy="9174163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9792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B2B0"/>
    <a:srgbClr val="DE0019"/>
    <a:srgbClr val="F5011D"/>
    <a:srgbClr val="418AF5"/>
    <a:srgbClr val="2A26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50000" autoAdjust="0"/>
  </p:normalViewPr>
  <p:slideViewPr>
    <p:cSldViewPr snapToGrid="0" snapToObjects="1">
      <p:cViewPr>
        <p:scale>
          <a:sx n="32" d="100"/>
          <a:sy n="32" d="100"/>
        </p:scale>
        <p:origin x="680" y="-1816"/>
      </p:cViewPr>
      <p:guideLst>
        <p:guide orient="horz" pos="9792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879724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marL="91440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137160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182880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228600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320040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457200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640080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765550" y="0"/>
            <a:ext cx="2879724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marL="91440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137160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182880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228600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320040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457200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640080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904875" y="685800"/>
            <a:ext cx="4837111" cy="342582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885825" y="4341812"/>
            <a:ext cx="4873624" cy="41100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0450"/>
            <a:ext cx="2879724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marL="91440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137160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182880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228600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320040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457200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640080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765550" y="8680450"/>
            <a:ext cx="2879724" cy="457200"/>
          </a:xfrm>
          <a:prstGeom prst="rect">
            <a:avLst/>
          </a:prstGeom>
          <a:noFill/>
          <a:ln>
            <a:noFill/>
          </a:ln>
        </p:spPr>
        <p:txBody>
          <a:bodyPr lIns="96800" tIns="48400" rIns="96800" bIns="48400" anchor="b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16725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/>
        </p:nvSpPr>
        <p:spPr>
          <a:xfrm>
            <a:off x="3765550" y="8680450"/>
            <a:ext cx="2879724" cy="457200"/>
          </a:xfrm>
          <a:prstGeom prst="rect">
            <a:avLst/>
          </a:prstGeom>
          <a:noFill/>
          <a:ln>
            <a:noFill/>
          </a:ln>
        </p:spPr>
        <p:txBody>
          <a:bodyPr lIns="96800" tIns="48400" rIns="96800" bIns="484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3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lang="en-US" sz="13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904875" y="685800"/>
            <a:ext cx="4837113" cy="34258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885825" y="4341812"/>
            <a:ext cx="4873624" cy="4110036"/>
          </a:xfrm>
          <a:prstGeom prst="rect">
            <a:avLst/>
          </a:prstGeom>
          <a:noFill/>
          <a:ln>
            <a:noFill/>
          </a:ln>
        </p:spPr>
        <p:txBody>
          <a:bodyPr lIns="96800" tIns="48400" rIns="96800" bIns="484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18147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dt" idx="10"/>
          </p:nvPr>
        </p:nvSpPr>
        <p:spPr>
          <a:xfrm>
            <a:off x="3292475" y="28325762"/>
            <a:ext cx="9144000" cy="20732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ftr" idx="11"/>
          </p:nvPr>
        </p:nvSpPr>
        <p:spPr>
          <a:xfrm>
            <a:off x="14995525" y="28325762"/>
            <a:ext cx="13900149" cy="20732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31454725" y="28325762"/>
            <a:ext cx="9144000" cy="2073274"/>
          </a:xfrm>
          <a:prstGeom prst="rect">
            <a:avLst/>
          </a:prstGeom>
          <a:noFill/>
          <a:ln>
            <a:noFill/>
          </a:ln>
        </p:spPr>
        <p:txBody>
          <a:bodyPr lIns="501525" tIns="250750" rIns="501525" bIns="250750" anchor="t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5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292475" y="2763836"/>
            <a:ext cx="37306248" cy="518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292475" y="8982075"/>
            <a:ext cx="37306248" cy="18653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81188" indent="-750888" algn="l" rtl="0">
              <a:spcBef>
                <a:spcPts val="3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marL="4076700" indent="-590550" algn="l" rtl="0">
              <a:spcBef>
                <a:spcPts val="31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marL="6270625" indent="-434975" algn="l" rtl="0">
              <a:spcBef>
                <a:spcPts val="26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marL="8777288" indent="-573088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marL="11283950" indent="-56515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5pPr>
            <a:lvl6pPr marL="11741150" indent="-56515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6pPr>
            <a:lvl7pPr marL="12198350" indent="-56515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7pPr>
            <a:lvl8pPr marL="12655550" indent="-56515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8pPr>
            <a:lvl9pPr marL="13112750" indent="-56515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>
            <a:off x="3292475" y="28325762"/>
            <a:ext cx="9144000" cy="20732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14995525" y="28325762"/>
            <a:ext cx="13900149" cy="20732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31454725" y="28325762"/>
            <a:ext cx="9144000" cy="2073274"/>
          </a:xfrm>
          <a:prstGeom prst="rect">
            <a:avLst/>
          </a:prstGeom>
          <a:noFill/>
          <a:ln>
            <a:noFill/>
          </a:ln>
        </p:spPr>
        <p:txBody>
          <a:bodyPr lIns="501525" tIns="250750" rIns="501525" bIns="250750" anchor="t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5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ctrTitle"/>
          </p:nvPr>
        </p:nvSpPr>
        <p:spPr>
          <a:xfrm>
            <a:off x="3292475" y="9658350"/>
            <a:ext cx="37306248" cy="6664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ubTitle" idx="1"/>
          </p:nvPr>
        </p:nvSpPr>
        <p:spPr>
          <a:xfrm>
            <a:off x="6583363" y="17618075"/>
            <a:ext cx="30724473" cy="79438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3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1pPr>
            <a:lvl2pPr marL="457200" marR="0" indent="0" algn="ctr" rtl="0">
              <a:spcBef>
                <a:spcPts val="31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2pPr>
            <a:lvl3pPr marL="914400" marR="0" indent="0" algn="ctr" rtl="0">
              <a:spcBef>
                <a:spcPts val="26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3pPr>
            <a:lvl4pPr marL="1371600" marR="0" indent="0" algn="ctr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4pPr>
            <a:lvl5pPr marL="1828800" marR="0" indent="0" algn="ctr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5pPr>
            <a:lvl6pPr marL="2286000" marR="0" indent="0" algn="ctr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6pPr>
            <a:lvl7pPr marL="2743200" marR="0" indent="0" algn="ctr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7pPr>
            <a:lvl8pPr marL="3200400" marR="0" indent="0" algn="ctr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8pPr>
            <a:lvl9pPr marL="3657600" marR="0" indent="0" algn="ctr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3292475" y="28325762"/>
            <a:ext cx="9144000" cy="20732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14995525" y="28325762"/>
            <a:ext cx="13900149" cy="20732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31454725" y="28325762"/>
            <a:ext cx="9144000" cy="2073274"/>
          </a:xfrm>
          <a:prstGeom prst="rect">
            <a:avLst/>
          </a:prstGeom>
          <a:noFill/>
          <a:ln>
            <a:noFill/>
          </a:ln>
        </p:spPr>
        <p:txBody>
          <a:bodyPr lIns="501525" tIns="250750" rIns="501525" bIns="250750" anchor="t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5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 rot="5400000">
            <a:off x="23499763" y="10536237"/>
            <a:ext cx="24871361" cy="9326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 rot="5400000">
            <a:off x="4770437" y="1285875"/>
            <a:ext cx="24871361" cy="27827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81188" indent="-750888" algn="l" rtl="0">
              <a:spcBef>
                <a:spcPts val="3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marL="4076700" indent="-590550" algn="l" rtl="0">
              <a:spcBef>
                <a:spcPts val="31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marL="6270625" indent="-434975" algn="l" rtl="0">
              <a:spcBef>
                <a:spcPts val="26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marL="8777288" indent="-573088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marL="11283950" indent="-56515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5pPr>
            <a:lvl6pPr marL="11741150" indent="-56515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6pPr>
            <a:lvl7pPr marL="12198350" indent="-56515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7pPr>
            <a:lvl8pPr marL="12655550" indent="-56515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8pPr>
            <a:lvl9pPr marL="13112750" indent="-56515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dt" idx="10"/>
          </p:nvPr>
        </p:nvSpPr>
        <p:spPr>
          <a:xfrm>
            <a:off x="3292475" y="28325762"/>
            <a:ext cx="9144000" cy="20732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ftr" idx="11"/>
          </p:nvPr>
        </p:nvSpPr>
        <p:spPr>
          <a:xfrm>
            <a:off x="14995525" y="28325762"/>
            <a:ext cx="13900149" cy="20732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31454725" y="28325762"/>
            <a:ext cx="9144000" cy="2073274"/>
          </a:xfrm>
          <a:prstGeom prst="rect">
            <a:avLst/>
          </a:prstGeom>
          <a:noFill/>
          <a:ln>
            <a:noFill/>
          </a:ln>
        </p:spPr>
        <p:txBody>
          <a:bodyPr lIns="501525" tIns="250750" rIns="501525" bIns="250750" anchor="t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5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3292475" y="2763836"/>
            <a:ext cx="37306248" cy="518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 rot="5400000">
            <a:off x="12619038" y="-344487"/>
            <a:ext cx="18653124" cy="373062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81188" indent="-750888" algn="l" rtl="0">
              <a:spcBef>
                <a:spcPts val="3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marL="4076700" indent="-590550" algn="l" rtl="0">
              <a:spcBef>
                <a:spcPts val="31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marL="6270625" indent="-434975" algn="l" rtl="0">
              <a:spcBef>
                <a:spcPts val="26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marL="8777288" indent="-573088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marL="11283950" indent="-56515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5pPr>
            <a:lvl6pPr marL="11741150" indent="-56515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6pPr>
            <a:lvl7pPr marL="12198350" indent="-56515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7pPr>
            <a:lvl8pPr marL="12655550" indent="-56515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8pPr>
            <a:lvl9pPr marL="13112750" indent="-56515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dt" idx="10"/>
          </p:nvPr>
        </p:nvSpPr>
        <p:spPr>
          <a:xfrm>
            <a:off x="3292475" y="28325762"/>
            <a:ext cx="9144000" cy="20732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ftr" idx="11"/>
          </p:nvPr>
        </p:nvSpPr>
        <p:spPr>
          <a:xfrm>
            <a:off x="14995525" y="28325762"/>
            <a:ext cx="13900149" cy="20732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31454725" y="28325762"/>
            <a:ext cx="9144000" cy="2073274"/>
          </a:xfrm>
          <a:prstGeom prst="rect">
            <a:avLst/>
          </a:prstGeom>
          <a:noFill/>
          <a:ln>
            <a:noFill/>
          </a:ln>
        </p:spPr>
        <p:txBody>
          <a:bodyPr lIns="501525" tIns="250750" rIns="501525" bIns="250750" anchor="t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5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8602663" y="21763037"/>
            <a:ext cx="26335038" cy="25685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>
            <a:spLocks noGrp="1"/>
          </p:cNvSpPr>
          <p:nvPr>
            <p:ph type="pic" idx="2"/>
          </p:nvPr>
        </p:nvSpPr>
        <p:spPr>
          <a:xfrm>
            <a:off x="8602663" y="2778125"/>
            <a:ext cx="26335038" cy="18653124"/>
          </a:xfrm>
          <a:prstGeom prst="rect">
            <a:avLst/>
          </a:prstGeom>
          <a:noFill/>
          <a:ln>
            <a:noFill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8602663" y="24331612"/>
            <a:ext cx="26335038" cy="36496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Times New Roman"/>
              <a:buNone/>
              <a:defRPr/>
            </a:lvl1pPr>
            <a:lvl2pPr marL="457200" indent="0" rtl="0">
              <a:spcBef>
                <a:spcPts val="0"/>
              </a:spcBef>
              <a:buFont typeface="Times New Roman"/>
              <a:buNone/>
              <a:defRPr/>
            </a:lvl2pPr>
            <a:lvl3pPr marL="914400" indent="0" rtl="0">
              <a:spcBef>
                <a:spcPts val="0"/>
              </a:spcBef>
              <a:buFont typeface="Times New Roman"/>
              <a:buNone/>
              <a:defRPr/>
            </a:lvl3pPr>
            <a:lvl4pPr marL="1371600" indent="0" rtl="0">
              <a:spcBef>
                <a:spcPts val="0"/>
              </a:spcBef>
              <a:buFont typeface="Times New Roman"/>
              <a:buNone/>
              <a:defRPr/>
            </a:lvl4pPr>
            <a:lvl5pPr marL="1828800" indent="0" rtl="0">
              <a:spcBef>
                <a:spcPts val="0"/>
              </a:spcBef>
              <a:buFont typeface="Times New Roman"/>
              <a:buNone/>
              <a:defRPr/>
            </a:lvl5pPr>
            <a:lvl6pPr marL="2286000" indent="0" rtl="0">
              <a:spcBef>
                <a:spcPts val="0"/>
              </a:spcBef>
              <a:buFont typeface="Times New Roman"/>
              <a:buNone/>
              <a:defRPr/>
            </a:lvl6pPr>
            <a:lvl7pPr marL="2743200" indent="0" rtl="0">
              <a:spcBef>
                <a:spcPts val="0"/>
              </a:spcBef>
              <a:buFont typeface="Times New Roman"/>
              <a:buNone/>
              <a:defRPr/>
            </a:lvl7pPr>
            <a:lvl8pPr marL="3200400" indent="0" rtl="0">
              <a:spcBef>
                <a:spcPts val="0"/>
              </a:spcBef>
              <a:buFont typeface="Times New Roman"/>
              <a:buNone/>
              <a:defRPr/>
            </a:lvl8pPr>
            <a:lvl9pPr marL="3657600" indent="0" rtl="0">
              <a:spcBef>
                <a:spcPts val="0"/>
              </a:spcBef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dt" idx="10"/>
          </p:nvPr>
        </p:nvSpPr>
        <p:spPr>
          <a:xfrm>
            <a:off x="3292475" y="28325762"/>
            <a:ext cx="9144000" cy="20732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ftr" idx="11"/>
          </p:nvPr>
        </p:nvSpPr>
        <p:spPr>
          <a:xfrm>
            <a:off x="14995525" y="28325762"/>
            <a:ext cx="13900149" cy="20732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31454725" y="28325762"/>
            <a:ext cx="9144000" cy="2073274"/>
          </a:xfrm>
          <a:prstGeom prst="rect">
            <a:avLst/>
          </a:prstGeom>
          <a:noFill/>
          <a:ln>
            <a:noFill/>
          </a:ln>
        </p:spPr>
        <p:txBody>
          <a:bodyPr lIns="501525" tIns="250750" rIns="501525" bIns="250750" anchor="t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5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2193925" y="1238250"/>
            <a:ext cx="14439900" cy="52673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17160875" y="1238250"/>
            <a:ext cx="24536398" cy="265334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2193925" y="6505575"/>
            <a:ext cx="14439900" cy="212661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Times New Roman"/>
              <a:buNone/>
              <a:defRPr/>
            </a:lvl1pPr>
            <a:lvl2pPr marL="457200" indent="0" rtl="0">
              <a:spcBef>
                <a:spcPts val="0"/>
              </a:spcBef>
              <a:buFont typeface="Times New Roman"/>
              <a:buNone/>
              <a:defRPr/>
            </a:lvl2pPr>
            <a:lvl3pPr marL="914400" indent="0" rtl="0">
              <a:spcBef>
                <a:spcPts val="0"/>
              </a:spcBef>
              <a:buFont typeface="Times New Roman"/>
              <a:buNone/>
              <a:defRPr/>
            </a:lvl3pPr>
            <a:lvl4pPr marL="1371600" indent="0" rtl="0">
              <a:spcBef>
                <a:spcPts val="0"/>
              </a:spcBef>
              <a:buFont typeface="Times New Roman"/>
              <a:buNone/>
              <a:defRPr/>
            </a:lvl4pPr>
            <a:lvl5pPr marL="1828800" indent="0" rtl="0">
              <a:spcBef>
                <a:spcPts val="0"/>
              </a:spcBef>
              <a:buFont typeface="Times New Roman"/>
              <a:buNone/>
              <a:defRPr/>
            </a:lvl5pPr>
            <a:lvl6pPr marL="2286000" indent="0" rtl="0">
              <a:spcBef>
                <a:spcPts val="0"/>
              </a:spcBef>
              <a:buFont typeface="Times New Roman"/>
              <a:buNone/>
              <a:defRPr/>
            </a:lvl6pPr>
            <a:lvl7pPr marL="2743200" indent="0" rtl="0">
              <a:spcBef>
                <a:spcPts val="0"/>
              </a:spcBef>
              <a:buFont typeface="Times New Roman"/>
              <a:buNone/>
              <a:defRPr/>
            </a:lvl7pPr>
            <a:lvl8pPr marL="3200400" indent="0" rtl="0">
              <a:spcBef>
                <a:spcPts val="0"/>
              </a:spcBef>
              <a:buFont typeface="Times New Roman"/>
              <a:buNone/>
              <a:defRPr/>
            </a:lvl8pPr>
            <a:lvl9pPr marL="3657600" indent="0" rtl="0">
              <a:spcBef>
                <a:spcPts val="0"/>
              </a:spcBef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3292475" y="28325762"/>
            <a:ext cx="9144000" cy="20732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14995525" y="28325762"/>
            <a:ext cx="13900149" cy="20732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31454725" y="28325762"/>
            <a:ext cx="9144000" cy="2073274"/>
          </a:xfrm>
          <a:prstGeom prst="rect">
            <a:avLst/>
          </a:prstGeom>
          <a:noFill/>
          <a:ln>
            <a:noFill/>
          </a:ln>
        </p:spPr>
        <p:txBody>
          <a:bodyPr lIns="501525" tIns="250750" rIns="501525" bIns="250750" anchor="t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5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292475" y="2763836"/>
            <a:ext cx="37306248" cy="518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3292475" y="28325762"/>
            <a:ext cx="9144000" cy="20732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14995525" y="28325762"/>
            <a:ext cx="13900149" cy="20732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31454725" y="28325762"/>
            <a:ext cx="9144000" cy="2073274"/>
          </a:xfrm>
          <a:prstGeom prst="rect">
            <a:avLst/>
          </a:prstGeom>
          <a:noFill/>
          <a:ln>
            <a:noFill/>
          </a:ln>
        </p:spPr>
        <p:txBody>
          <a:bodyPr lIns="501525" tIns="250750" rIns="501525" bIns="250750" anchor="t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5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2193925" y="1244600"/>
            <a:ext cx="39503351" cy="518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2193925" y="6959600"/>
            <a:ext cx="19392900" cy="29003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Times New Roman"/>
              <a:buNone/>
              <a:defRPr/>
            </a:lvl1pPr>
            <a:lvl2pPr marL="457200" indent="0" rtl="0">
              <a:spcBef>
                <a:spcPts val="0"/>
              </a:spcBef>
              <a:buFont typeface="Times New Roman"/>
              <a:buNone/>
              <a:defRPr/>
            </a:lvl2pPr>
            <a:lvl3pPr marL="914400" indent="0" rtl="0">
              <a:spcBef>
                <a:spcPts val="0"/>
              </a:spcBef>
              <a:buFont typeface="Times New Roman"/>
              <a:buNone/>
              <a:defRPr/>
            </a:lvl3pPr>
            <a:lvl4pPr marL="1371600" indent="0" rtl="0">
              <a:spcBef>
                <a:spcPts val="0"/>
              </a:spcBef>
              <a:buFont typeface="Times New Roman"/>
              <a:buNone/>
              <a:defRPr/>
            </a:lvl4pPr>
            <a:lvl5pPr marL="1828800" indent="0" rtl="0">
              <a:spcBef>
                <a:spcPts val="0"/>
              </a:spcBef>
              <a:buFont typeface="Times New Roman"/>
              <a:buNone/>
              <a:defRPr/>
            </a:lvl5pPr>
            <a:lvl6pPr marL="2286000" indent="0" rtl="0">
              <a:spcBef>
                <a:spcPts val="0"/>
              </a:spcBef>
              <a:buFont typeface="Times New Roman"/>
              <a:buNone/>
              <a:defRPr/>
            </a:lvl6pPr>
            <a:lvl7pPr marL="2743200" indent="0" rtl="0">
              <a:spcBef>
                <a:spcPts val="0"/>
              </a:spcBef>
              <a:buFont typeface="Times New Roman"/>
              <a:buNone/>
              <a:defRPr/>
            </a:lvl7pPr>
            <a:lvl8pPr marL="3200400" indent="0" rtl="0">
              <a:spcBef>
                <a:spcPts val="0"/>
              </a:spcBef>
              <a:buFont typeface="Times New Roman"/>
              <a:buNone/>
              <a:defRPr/>
            </a:lvl8pPr>
            <a:lvl9pPr marL="3657600" indent="0" rtl="0">
              <a:spcBef>
                <a:spcPts val="0"/>
              </a:spcBef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2"/>
          </p:nvPr>
        </p:nvSpPr>
        <p:spPr>
          <a:xfrm>
            <a:off x="2193925" y="9859963"/>
            <a:ext cx="19392900" cy="17911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3"/>
          </p:nvPr>
        </p:nvSpPr>
        <p:spPr>
          <a:xfrm>
            <a:off x="22296437" y="6959600"/>
            <a:ext cx="19400836" cy="29003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Times New Roman"/>
              <a:buNone/>
              <a:defRPr/>
            </a:lvl1pPr>
            <a:lvl2pPr marL="457200" indent="0" rtl="0">
              <a:spcBef>
                <a:spcPts val="0"/>
              </a:spcBef>
              <a:buFont typeface="Times New Roman"/>
              <a:buNone/>
              <a:defRPr/>
            </a:lvl2pPr>
            <a:lvl3pPr marL="914400" indent="0" rtl="0">
              <a:spcBef>
                <a:spcPts val="0"/>
              </a:spcBef>
              <a:buFont typeface="Times New Roman"/>
              <a:buNone/>
              <a:defRPr/>
            </a:lvl3pPr>
            <a:lvl4pPr marL="1371600" indent="0" rtl="0">
              <a:spcBef>
                <a:spcPts val="0"/>
              </a:spcBef>
              <a:buFont typeface="Times New Roman"/>
              <a:buNone/>
              <a:defRPr/>
            </a:lvl4pPr>
            <a:lvl5pPr marL="1828800" indent="0" rtl="0">
              <a:spcBef>
                <a:spcPts val="0"/>
              </a:spcBef>
              <a:buFont typeface="Times New Roman"/>
              <a:buNone/>
              <a:defRPr/>
            </a:lvl5pPr>
            <a:lvl6pPr marL="2286000" indent="0" rtl="0">
              <a:spcBef>
                <a:spcPts val="0"/>
              </a:spcBef>
              <a:buFont typeface="Times New Roman"/>
              <a:buNone/>
              <a:defRPr/>
            </a:lvl6pPr>
            <a:lvl7pPr marL="2743200" indent="0" rtl="0">
              <a:spcBef>
                <a:spcPts val="0"/>
              </a:spcBef>
              <a:buFont typeface="Times New Roman"/>
              <a:buNone/>
              <a:defRPr/>
            </a:lvl7pPr>
            <a:lvl8pPr marL="3200400" indent="0" rtl="0">
              <a:spcBef>
                <a:spcPts val="0"/>
              </a:spcBef>
              <a:buFont typeface="Times New Roman"/>
              <a:buNone/>
              <a:defRPr/>
            </a:lvl8pPr>
            <a:lvl9pPr marL="3657600" indent="0" rtl="0">
              <a:spcBef>
                <a:spcPts val="0"/>
              </a:spcBef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4"/>
          </p:nvPr>
        </p:nvSpPr>
        <p:spPr>
          <a:xfrm>
            <a:off x="22296437" y="9859963"/>
            <a:ext cx="19400836" cy="17911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3292475" y="28325762"/>
            <a:ext cx="9144000" cy="20732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14995525" y="28325762"/>
            <a:ext cx="13900149" cy="20732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31454725" y="28325762"/>
            <a:ext cx="9144000" cy="2073274"/>
          </a:xfrm>
          <a:prstGeom prst="rect">
            <a:avLst/>
          </a:prstGeom>
          <a:noFill/>
          <a:ln>
            <a:noFill/>
          </a:ln>
        </p:spPr>
        <p:txBody>
          <a:bodyPr lIns="501525" tIns="250750" rIns="501525" bIns="250750" anchor="t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5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3292475" y="2763836"/>
            <a:ext cx="37306248" cy="518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3292475" y="8982075"/>
            <a:ext cx="18576925" cy="18653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22021800" y="8982075"/>
            <a:ext cx="18576925" cy="18653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3292475" y="28325762"/>
            <a:ext cx="9144000" cy="20732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14995525" y="28325762"/>
            <a:ext cx="13900149" cy="20732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31454725" y="28325762"/>
            <a:ext cx="9144000" cy="2073274"/>
          </a:xfrm>
          <a:prstGeom prst="rect">
            <a:avLst/>
          </a:prstGeom>
          <a:noFill/>
          <a:ln>
            <a:noFill/>
          </a:ln>
        </p:spPr>
        <p:txBody>
          <a:bodyPr lIns="501525" tIns="250750" rIns="501525" bIns="250750" anchor="t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5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467100" y="19978687"/>
            <a:ext cx="37307839" cy="61737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467100" y="13177837"/>
            <a:ext cx="37307839" cy="68008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Times New Roman"/>
              <a:buNone/>
              <a:defRPr/>
            </a:lvl1pPr>
            <a:lvl2pPr marL="457200" indent="0" rtl="0">
              <a:spcBef>
                <a:spcPts val="0"/>
              </a:spcBef>
              <a:buFont typeface="Times New Roman"/>
              <a:buNone/>
              <a:defRPr/>
            </a:lvl2pPr>
            <a:lvl3pPr marL="914400" indent="0" rtl="0">
              <a:spcBef>
                <a:spcPts val="0"/>
              </a:spcBef>
              <a:buFont typeface="Times New Roman"/>
              <a:buNone/>
              <a:defRPr/>
            </a:lvl3pPr>
            <a:lvl4pPr marL="1371600" indent="0" rtl="0">
              <a:spcBef>
                <a:spcPts val="0"/>
              </a:spcBef>
              <a:buFont typeface="Times New Roman"/>
              <a:buNone/>
              <a:defRPr/>
            </a:lvl4pPr>
            <a:lvl5pPr marL="1828800" indent="0" rtl="0">
              <a:spcBef>
                <a:spcPts val="0"/>
              </a:spcBef>
              <a:buFont typeface="Times New Roman"/>
              <a:buNone/>
              <a:defRPr/>
            </a:lvl5pPr>
            <a:lvl6pPr marL="2286000" indent="0" rtl="0">
              <a:spcBef>
                <a:spcPts val="0"/>
              </a:spcBef>
              <a:buFont typeface="Times New Roman"/>
              <a:buNone/>
              <a:defRPr/>
            </a:lvl6pPr>
            <a:lvl7pPr marL="2743200" indent="0" rtl="0">
              <a:spcBef>
                <a:spcPts val="0"/>
              </a:spcBef>
              <a:buFont typeface="Times New Roman"/>
              <a:buNone/>
              <a:defRPr/>
            </a:lvl7pPr>
            <a:lvl8pPr marL="3200400" indent="0" rtl="0">
              <a:spcBef>
                <a:spcPts val="0"/>
              </a:spcBef>
              <a:buFont typeface="Times New Roman"/>
              <a:buNone/>
              <a:defRPr/>
            </a:lvl8pPr>
            <a:lvl9pPr marL="3657600" indent="0" rtl="0">
              <a:spcBef>
                <a:spcPts val="0"/>
              </a:spcBef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3292475" y="28325762"/>
            <a:ext cx="9144000" cy="20732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14995525" y="28325762"/>
            <a:ext cx="13900149" cy="20732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31454725" y="28325762"/>
            <a:ext cx="9144000" cy="2073274"/>
          </a:xfrm>
          <a:prstGeom prst="rect">
            <a:avLst/>
          </a:prstGeom>
          <a:noFill/>
          <a:ln>
            <a:noFill/>
          </a:ln>
        </p:spPr>
        <p:txBody>
          <a:bodyPr lIns="501525" tIns="250750" rIns="501525" bIns="250750" anchor="t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5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xfrm>
            <a:off x="3292475" y="2763836"/>
            <a:ext cx="37306248" cy="518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body" idx="1"/>
          </p:nvPr>
        </p:nvSpPr>
        <p:spPr>
          <a:xfrm>
            <a:off x="3292475" y="8982075"/>
            <a:ext cx="37306248" cy="18653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81188" marR="0" indent="-750888" algn="l" rtl="0">
              <a:spcBef>
                <a:spcPts val="3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marL="4076700" marR="0" indent="-590550" algn="l" rtl="0">
              <a:spcBef>
                <a:spcPts val="31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marL="6270625" marR="0" indent="-434975" algn="l" rtl="0">
              <a:spcBef>
                <a:spcPts val="26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marL="8777288" marR="0" indent="-573088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marL="11283950" marR="0" indent="-56515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5pPr>
            <a:lvl6pPr marL="11741150" marR="0" indent="-56515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6pPr>
            <a:lvl7pPr marL="12198350" marR="0" indent="-56515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7pPr>
            <a:lvl8pPr marL="12655550" marR="0" indent="-56515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8pPr>
            <a:lvl9pPr marL="13112750" marR="0" indent="-56515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dt" idx="10"/>
          </p:nvPr>
        </p:nvSpPr>
        <p:spPr>
          <a:xfrm>
            <a:off x="3292475" y="28325762"/>
            <a:ext cx="9144000" cy="20732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ftr" idx="11"/>
          </p:nvPr>
        </p:nvSpPr>
        <p:spPr>
          <a:xfrm>
            <a:off x="14995525" y="28325762"/>
            <a:ext cx="13900149" cy="20732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31454725" y="28325762"/>
            <a:ext cx="9144000" cy="2073274"/>
          </a:xfrm>
          <a:prstGeom prst="rect">
            <a:avLst/>
          </a:prstGeom>
          <a:noFill/>
          <a:ln>
            <a:noFill/>
          </a:ln>
        </p:spPr>
        <p:txBody>
          <a:bodyPr lIns="501525" tIns="250750" rIns="501525" bIns="250750" anchor="t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5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">
              <a:schemeClr val="bg1"/>
            </a:gs>
            <a:gs pos="100000">
              <a:srgbClr val="FFFFFF"/>
            </a:gs>
          </a:gsLst>
          <a:lin ang="7200000" scaled="0"/>
          <a:tileRect/>
        </a:gra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/>
        </p:nvSpPr>
        <p:spPr>
          <a:xfrm>
            <a:off x="669925" y="4920318"/>
            <a:ext cx="13442949" cy="1371599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lIns="91400" tIns="45700" rIns="914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54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INTRODUCTION</a:t>
            </a:r>
          </a:p>
        </p:txBody>
      </p:sp>
      <p:sp>
        <p:nvSpPr>
          <p:cNvPr id="87" name="Shape 87"/>
          <p:cNvSpPr txBox="1"/>
          <p:nvPr/>
        </p:nvSpPr>
        <p:spPr>
          <a:xfrm>
            <a:off x="29017913" y="25231725"/>
            <a:ext cx="13441361" cy="1371599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lIns="91400" tIns="45700" rIns="914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54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REFERENCES</a:t>
            </a:r>
          </a:p>
        </p:txBody>
      </p:sp>
      <p:sp>
        <p:nvSpPr>
          <p:cNvPr id="88" name="Shape 88"/>
          <p:cNvSpPr txBox="1"/>
          <p:nvPr/>
        </p:nvSpPr>
        <p:spPr>
          <a:xfrm>
            <a:off x="14621786" y="4920318"/>
            <a:ext cx="27837488" cy="1371599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lIns="91400" tIns="45700" rIns="914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5400" b="1" i="0" u="none" strike="noStrike" cap="none" baseline="0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RESULTS</a:t>
            </a:r>
            <a:endParaRPr lang="en-US" sz="5400" b="1" dirty="0">
              <a:solidFill>
                <a:schemeClr val="lt1"/>
              </a:solidFill>
            </a:endParaRPr>
          </a:p>
        </p:txBody>
      </p:sp>
      <p:sp>
        <p:nvSpPr>
          <p:cNvPr id="89" name="Shape 89"/>
          <p:cNvSpPr txBox="1"/>
          <p:nvPr/>
        </p:nvSpPr>
        <p:spPr>
          <a:xfrm>
            <a:off x="585787" y="15790862"/>
            <a:ext cx="13441500" cy="1371599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lIns="91400" tIns="45700" rIns="914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54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HYPOTHESES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x="14803225" y="22838999"/>
            <a:ext cx="13441361" cy="1371599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lIns="91400" tIns="45700" rIns="914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54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SUMMARY &amp; CONCLUSIONS</a:t>
            </a:r>
          </a:p>
        </p:txBody>
      </p:sp>
      <p:sp>
        <p:nvSpPr>
          <p:cNvPr id="91" name="Shape 91"/>
          <p:cNvSpPr txBox="1"/>
          <p:nvPr/>
        </p:nvSpPr>
        <p:spPr>
          <a:xfrm>
            <a:off x="671374" y="6568023"/>
            <a:ext cx="13441500" cy="8897410"/>
          </a:xfrm>
          <a:prstGeom prst="rect">
            <a:avLst/>
          </a:prstGeom>
          <a:noFill/>
          <a:ln w="12700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00" tIns="45700" rIns="91400" bIns="45700" anchor="t" anchorCtr="0">
            <a:noAutofit/>
          </a:bodyPr>
          <a:lstStyle/>
          <a:p>
            <a:pPr marL="457200" lvl="0" indent="-457200">
              <a:buClr>
                <a:schemeClr val="dk1"/>
              </a:buClr>
              <a:buFont typeface="Arial"/>
              <a:buChar char="•"/>
            </a:pPr>
            <a:r>
              <a:rPr lang="en-US" sz="4400" dirty="0" smtClean="0">
                <a:solidFill>
                  <a:schemeClr val="dk1"/>
                </a:solidFill>
              </a:rPr>
              <a:t>A dissertation is, by definition, publishable as its “</a:t>
            </a:r>
            <a:r>
              <a:rPr lang="en-US" sz="4400" dirty="0"/>
              <a:t>major purpose is to reveal the student’s skill set at conducting independent research that makes an original…new and significant…contribution the knowledge on an important </a:t>
            </a:r>
            <a:r>
              <a:rPr lang="en-US" sz="4400" dirty="0" smtClean="0"/>
              <a:t>topic” (</a:t>
            </a:r>
            <a:r>
              <a:rPr lang="en-US" sz="4400" dirty="0"/>
              <a:t>Cone &amp; Foster, 2006, p. 3)</a:t>
            </a:r>
            <a:r>
              <a:rPr lang="en-US" sz="4400" dirty="0" smtClean="0"/>
              <a:t>.</a:t>
            </a:r>
          </a:p>
          <a:p>
            <a:pPr marL="457200" lvl="0" indent="-457200">
              <a:buClr>
                <a:schemeClr val="dk1"/>
              </a:buClr>
              <a:buFont typeface="Arial"/>
              <a:buChar char="•"/>
            </a:pPr>
            <a:r>
              <a:rPr lang="en-US" sz="4400" dirty="0" smtClean="0"/>
              <a:t>Earlier research has shown that only one in five dissertations is published (Evans et al., 2016).</a:t>
            </a:r>
          </a:p>
          <a:p>
            <a:pPr marL="457200" lvl="1" indent="-457200">
              <a:buClr>
                <a:schemeClr val="dk1"/>
              </a:buClr>
              <a:buFont typeface="Arial"/>
              <a:buChar char="•"/>
            </a:pPr>
            <a:r>
              <a:rPr lang="en-US" sz="4400" dirty="0" smtClean="0"/>
              <a:t>This leaves room for unnecessary replication, wasting time and money and can contribute to the file drawer problem.</a:t>
            </a:r>
          </a:p>
          <a:p>
            <a:pPr marL="457200" lvl="1" indent="-457200">
              <a:buClr>
                <a:schemeClr val="dk1"/>
              </a:buClr>
              <a:buFont typeface="Arial"/>
              <a:buChar char="•"/>
            </a:pPr>
            <a:r>
              <a:rPr lang="en-US" sz="4400" dirty="0" smtClean="0"/>
              <a:t>No study has yet examined the predictors of dissertation publication. </a:t>
            </a:r>
          </a:p>
          <a:p>
            <a:pPr marL="457200" lvl="1" indent="-457200">
              <a:buClr>
                <a:schemeClr val="dk1"/>
              </a:buClr>
              <a:buFont typeface="Arial"/>
              <a:buChar char="•"/>
            </a:pPr>
            <a:endParaRPr lang="en-US" sz="2800" dirty="0" smtClean="0"/>
          </a:p>
          <a:p>
            <a:pPr marL="457200" lvl="0" indent="-457200">
              <a:buClr>
                <a:schemeClr val="dk1"/>
              </a:buClr>
              <a:buFont typeface="Arial"/>
              <a:buChar char="•"/>
            </a:pPr>
            <a:endParaRPr sz="28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Shape 92"/>
          <p:cNvSpPr txBox="1"/>
          <p:nvPr/>
        </p:nvSpPr>
        <p:spPr>
          <a:xfrm>
            <a:off x="14621785" y="6478122"/>
            <a:ext cx="28050213" cy="15710086"/>
          </a:xfrm>
          <a:prstGeom prst="rect">
            <a:avLst/>
          </a:prstGeom>
          <a:noFill/>
          <a:ln w="12700" cap="flat">
            <a:noFill/>
            <a:prstDash val="solid"/>
            <a:miter/>
            <a:headEnd type="none" w="med" len="med"/>
            <a:tailEnd type="none" w="med" len="med"/>
          </a:ln>
        </p:spPr>
        <p:txBody>
          <a:bodyPr lIns="91400" tIns="45700" rIns="914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 baseline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93"/>
          <p:cNvSpPr txBox="1"/>
          <p:nvPr/>
        </p:nvSpPr>
        <p:spPr>
          <a:xfrm>
            <a:off x="14801637" y="24536067"/>
            <a:ext cx="13442949" cy="5937582"/>
          </a:xfrm>
          <a:prstGeom prst="rect">
            <a:avLst/>
          </a:prstGeom>
          <a:noFill/>
          <a:ln w="12700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00" tIns="45700" rIns="91400" bIns="45700" anchor="t" anchorCtr="0">
            <a:noAutofit/>
          </a:bodyPr>
          <a:lstStyle/>
          <a:p>
            <a:pPr marL="571500" marR="0" lvl="0" indent="-571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4400" b="0" i="0" u="none" strike="noStrike" cap="none" baseline="0" dirty="0" smtClean="0">
                <a:solidFill>
                  <a:schemeClr val="dk1"/>
                </a:solidFill>
                <a:sym typeface="Arial"/>
              </a:rPr>
              <a:t>Advisor research</a:t>
            </a:r>
            <a:r>
              <a:rPr lang="en-US" sz="4400" b="0" i="0" u="none" strike="noStrike" cap="none" dirty="0" smtClean="0">
                <a:solidFill>
                  <a:schemeClr val="dk1"/>
                </a:solidFill>
                <a:sym typeface="Arial"/>
              </a:rPr>
              <a:t> productivity have a strong impact on dissertation publication</a:t>
            </a:r>
            <a:endParaRPr lang="en-US" sz="4400" b="0" i="0" u="none" strike="noStrike" cap="none" baseline="0" dirty="0" smtClean="0">
              <a:solidFill>
                <a:schemeClr val="dk1"/>
              </a:solidFill>
              <a:sym typeface="Arial"/>
            </a:endParaRPr>
          </a:p>
          <a:p>
            <a:pPr marL="457200" marR="0" lvl="0" indent="-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4400" b="0" i="0" u="none" strike="noStrike" cap="none" baseline="0" dirty="0" smtClean="0">
                <a:solidFill>
                  <a:schemeClr val="dk1"/>
                </a:solidFill>
                <a:sym typeface="Arial"/>
              </a:rPr>
              <a:t>Implications for students choosing and advisor and for programs encouraging publication.</a:t>
            </a:r>
          </a:p>
          <a:p>
            <a:pPr marL="457200" marR="0" lvl="0" indent="-457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4400" dirty="0" smtClean="0">
                <a:solidFill>
                  <a:schemeClr val="dk1"/>
                </a:solidFill>
              </a:rPr>
              <a:t>Program emphasis and accreditation status may not play as big a role in research productivity.</a:t>
            </a:r>
          </a:p>
          <a:p>
            <a:pPr marL="457200" marR="0" lvl="0" indent="-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4400" b="0" i="0" u="none" strike="noStrike" cap="none" baseline="0" dirty="0" smtClean="0">
                <a:solidFill>
                  <a:schemeClr val="dk1"/>
                </a:solidFill>
                <a:sym typeface="Arial"/>
              </a:rPr>
              <a:t>Students</a:t>
            </a:r>
            <a:r>
              <a:rPr lang="en-US" sz="4400" b="0" i="0" u="none" strike="noStrike" cap="none" dirty="0" smtClean="0">
                <a:solidFill>
                  <a:schemeClr val="dk1"/>
                </a:solidFill>
                <a:sym typeface="Arial"/>
              </a:rPr>
              <a:t> may pick an advisor, not a program, based on career goals</a:t>
            </a:r>
            <a:endParaRPr lang="en-US" sz="4400" b="0" i="0" u="none" strike="noStrike" cap="none" baseline="0" dirty="0" smtClean="0">
              <a:solidFill>
                <a:schemeClr val="dk1"/>
              </a:solidFill>
              <a:sym typeface="Arial"/>
            </a:endParaRPr>
          </a:p>
          <a:p>
            <a:pPr marR="0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sz="28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Shape 94"/>
          <p:cNvSpPr txBox="1"/>
          <p:nvPr/>
        </p:nvSpPr>
        <p:spPr>
          <a:xfrm>
            <a:off x="671374" y="457199"/>
            <a:ext cx="42000624" cy="4190987"/>
          </a:xfrm>
          <a:prstGeom prst="rect">
            <a:avLst/>
          </a:prstGeom>
          <a:noFill/>
          <a:ln w="177800" cap="flat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00" tIns="45700" rIns="914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ct val="25000"/>
              <a:buFont typeface="Arial"/>
              <a:buNone/>
            </a:pPr>
            <a:r>
              <a:rPr lang="en-US" sz="2800" b="1" i="0" u="none" strike="noStrike" cap="none" baseline="0" dirty="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rPr>
              <a:t>       </a:t>
            </a:r>
          </a:p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Predictors Of Dissertation Publication In Clinical And Counseling Psychology: </a:t>
            </a:r>
          </a:p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Student, Advisor, And Training Program Characteristics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4800" b="0" i="0" u="none" strike="noStrike" cap="none" baseline="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Robyn Herbert, Michael C.</a:t>
            </a:r>
            <a:r>
              <a:rPr lang="en-US" sz="4800" b="0" i="0" u="none" strike="noStrike" cap="non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Roberts, PhD, ABPP </a:t>
            </a:r>
            <a:endParaRPr lang="en-US" sz="4800" b="0" i="0" u="none" strike="noStrike" cap="none" baseline="0" dirty="0" smtClean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5400" b="1" i="0" u="none" strike="noStrike" cap="none" baseline="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Department </a:t>
            </a:r>
            <a:r>
              <a:rPr lang="en-US" sz="5400" b="1" i="0" u="none" strike="noStrike" cap="none" baseline="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of Psychology, University of Kansas</a:t>
            </a:r>
          </a:p>
        </p:txBody>
      </p:sp>
      <p:sp>
        <p:nvSpPr>
          <p:cNvPr id="95" name="Shape 95"/>
          <p:cNvSpPr txBox="1"/>
          <p:nvPr/>
        </p:nvSpPr>
        <p:spPr>
          <a:xfrm>
            <a:off x="29051250" y="26739850"/>
            <a:ext cx="13441361" cy="3733800"/>
          </a:xfrm>
          <a:prstGeom prst="rect">
            <a:avLst/>
          </a:prstGeom>
          <a:noFill/>
          <a:ln w="12700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00" tIns="45700" rIns="91400" bIns="45700" anchor="t" anchorCtr="0"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/>
              <a:t>Cone, J. D., &amp; Foster, S. L. (2006). </a:t>
            </a:r>
            <a:r>
              <a:rPr lang="en-US" sz="2400" i="1" dirty="0"/>
              <a:t>Dissertations and theses from start to finish: Psychology </a:t>
            </a:r>
            <a:r>
              <a:rPr lang="en-US" sz="2400" i="1" dirty="0" smtClean="0"/>
              <a:t>	and related </a:t>
            </a:r>
            <a:r>
              <a:rPr lang="en-US" sz="2400" i="1" dirty="0"/>
              <a:t>fields, second edition</a:t>
            </a:r>
            <a:r>
              <a:rPr lang="en-US" sz="2400" dirty="0"/>
              <a:t>. Washington, DC: American Psychological Association</a:t>
            </a:r>
            <a:r>
              <a:rPr lang="en-US" sz="2400" dirty="0" smtClean="0"/>
              <a:t>.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Evans, S. C., </a:t>
            </a:r>
            <a:r>
              <a:rPr lang="en-US" sz="2400" dirty="0" err="1"/>
              <a:t>Amaro</a:t>
            </a:r>
            <a:r>
              <a:rPr lang="en-US" sz="2400" dirty="0"/>
              <a:t>, C. M., Roberts, M. C., Herbert, R. S., </a:t>
            </a:r>
            <a:r>
              <a:rPr lang="en-US" sz="2400" dirty="0" err="1"/>
              <a:t>Klaver</a:t>
            </a:r>
            <a:r>
              <a:rPr lang="en-US" sz="2400" dirty="0"/>
              <a:t>, M., Mallow, A., &amp; Rogers, </a:t>
            </a:r>
            <a:r>
              <a:rPr lang="en-US" sz="2400" dirty="0" smtClean="0"/>
              <a:t> 	E</a:t>
            </a:r>
            <a:r>
              <a:rPr lang="en-US" sz="2400" dirty="0"/>
              <a:t>. (2016, May). The large majority of psychology dissertation research goes unpublished. </a:t>
            </a:r>
          </a:p>
          <a:p>
            <a:r>
              <a:rPr lang="en-US" sz="2400" dirty="0" smtClean="0"/>
              <a:t>	Poster </a:t>
            </a:r>
            <a:r>
              <a:rPr lang="en-US" sz="2400" dirty="0"/>
              <a:t>session accepted for presentation at the </a:t>
            </a:r>
            <a:r>
              <a:rPr lang="en-US" sz="2400" i="1" dirty="0"/>
              <a:t>28th Annual Convention of the Association </a:t>
            </a:r>
            <a:endParaRPr lang="en-US" sz="2400" dirty="0"/>
          </a:p>
          <a:p>
            <a:r>
              <a:rPr lang="en-US" sz="2400" i="1" dirty="0" smtClean="0"/>
              <a:t>	for </a:t>
            </a:r>
            <a:r>
              <a:rPr lang="en-US" sz="2400" i="1" dirty="0"/>
              <a:t>Psychological Science</a:t>
            </a:r>
            <a:r>
              <a:rPr lang="en-US" sz="2400" dirty="0"/>
              <a:t>, Chicago, IL.​</a:t>
            </a: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Norcross</a:t>
            </a:r>
            <a:r>
              <a:rPr lang="en-US" sz="2400" dirty="0"/>
              <a:t>, J. C., </a:t>
            </a:r>
            <a:r>
              <a:rPr lang="en-US" sz="2400" dirty="0" err="1"/>
              <a:t>Sayette</a:t>
            </a:r>
            <a:r>
              <a:rPr lang="en-US" sz="2400" dirty="0"/>
              <a:t>, M., &amp; </a:t>
            </a:r>
            <a:r>
              <a:rPr lang="en-US" sz="2400" dirty="0" err="1"/>
              <a:t>Mayne</a:t>
            </a:r>
            <a:r>
              <a:rPr lang="en-US" sz="2400" dirty="0"/>
              <a:t>, T. (2007). </a:t>
            </a:r>
            <a:r>
              <a:rPr lang="en-US" sz="2400" i="1" dirty="0"/>
              <a:t>Insider's guide to graduate programs in </a:t>
            </a:r>
            <a:endParaRPr lang="en-US" sz="2400" dirty="0"/>
          </a:p>
          <a:p>
            <a:r>
              <a:rPr lang="en-US" sz="2400" i="1" dirty="0" smtClean="0"/>
              <a:t>	clinical </a:t>
            </a:r>
            <a:r>
              <a:rPr lang="en-US" sz="2400" i="1" dirty="0"/>
              <a:t>and counseling psychology</a:t>
            </a:r>
            <a:r>
              <a:rPr lang="en-US" sz="2400" dirty="0"/>
              <a:t>. New York: Guilford Press. </a:t>
            </a:r>
          </a:p>
          <a:p>
            <a:endParaRPr lang="en-US" sz="2400" dirty="0"/>
          </a:p>
          <a:p>
            <a:pPr marL="692150" marR="0" lvl="0" indent="-692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endParaRPr lang="en-US" sz="23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Shape 98"/>
          <p:cNvSpPr txBox="1"/>
          <p:nvPr/>
        </p:nvSpPr>
        <p:spPr>
          <a:xfrm>
            <a:off x="584288" y="17415619"/>
            <a:ext cx="13442999" cy="3848942"/>
          </a:xfrm>
          <a:prstGeom prst="rect">
            <a:avLst/>
          </a:prstGeom>
          <a:noFill/>
          <a:ln w="12700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00" tIns="45700" rIns="91400" bIns="45700" anchor="t" anchorCtr="0">
            <a:noAutofit/>
          </a:bodyPr>
          <a:lstStyle/>
          <a:p>
            <a:pPr lvl="2">
              <a:buClr>
                <a:schemeClr val="dk1"/>
              </a:buClr>
              <a:buSzPct val="100000"/>
            </a:pPr>
            <a:r>
              <a:rPr lang="en-US" sz="4000" b="0" i="0" u="none" strike="noStrike" cap="none" baseline="0" dirty="0" smtClean="0">
                <a:solidFill>
                  <a:srgbClr val="000000"/>
                </a:solidFill>
                <a:sym typeface="Arial"/>
              </a:rPr>
              <a:t>We predicted that dissertation publication</a:t>
            </a:r>
            <a:r>
              <a:rPr lang="en-US" sz="4000" b="0" i="0" u="none" strike="noStrike" cap="none" dirty="0" smtClean="0">
                <a:solidFill>
                  <a:srgbClr val="000000"/>
                </a:solidFill>
                <a:sym typeface="Arial"/>
              </a:rPr>
              <a:t> would be higher:</a:t>
            </a:r>
          </a:p>
          <a:p>
            <a:pPr marL="457200" indent="-45720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4000" baseline="0" dirty="0" smtClean="0"/>
              <a:t>The higher the</a:t>
            </a:r>
            <a:r>
              <a:rPr lang="en-US" sz="4000" dirty="0" smtClean="0"/>
              <a:t> student’s research productivity </a:t>
            </a:r>
            <a:endParaRPr lang="en-US" sz="4000" dirty="0"/>
          </a:p>
          <a:p>
            <a:pPr marL="457200" indent="-45720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4000" b="0" i="0" u="none" strike="noStrike" cap="none" dirty="0" smtClean="0">
                <a:solidFill>
                  <a:srgbClr val="000000"/>
                </a:solidFill>
                <a:sym typeface="Arial"/>
              </a:rPr>
              <a:t>The higher the advisor’s research productivity </a:t>
            </a:r>
          </a:p>
          <a:p>
            <a:pPr marL="457200" indent="-45720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4000" baseline="0" dirty="0" smtClean="0"/>
              <a:t>If the program was APA accredited</a:t>
            </a:r>
          </a:p>
          <a:p>
            <a:pPr marL="457200" indent="-457200"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4000" b="0" i="0" u="none" strike="noStrike" cap="none" dirty="0" smtClean="0">
                <a:solidFill>
                  <a:srgbClr val="000000"/>
                </a:solidFill>
                <a:sym typeface="Arial"/>
              </a:rPr>
              <a:t>If the program is more research oriented than clinically oriented (Norcross, </a:t>
            </a:r>
            <a:r>
              <a:rPr lang="en-US" sz="4000" b="0" i="0" u="none" strike="noStrike" cap="none" dirty="0" err="1" smtClean="0">
                <a:solidFill>
                  <a:srgbClr val="000000"/>
                </a:solidFill>
                <a:sym typeface="Arial"/>
              </a:rPr>
              <a:t>Sayette</a:t>
            </a:r>
            <a:r>
              <a:rPr lang="en-US" sz="4000" b="0" i="0" u="none" strike="noStrike" cap="none" dirty="0" smtClean="0">
                <a:solidFill>
                  <a:srgbClr val="000000"/>
                </a:solidFill>
                <a:sym typeface="Arial"/>
              </a:rPr>
              <a:t> &amp; </a:t>
            </a:r>
            <a:r>
              <a:rPr lang="en-US" sz="4000" b="0" i="0" u="none" strike="noStrike" cap="none" dirty="0" err="1" smtClean="0">
                <a:solidFill>
                  <a:srgbClr val="000000"/>
                </a:solidFill>
                <a:sym typeface="Arial"/>
              </a:rPr>
              <a:t>Mayne</a:t>
            </a:r>
            <a:r>
              <a:rPr lang="en-US" sz="4000" b="0" i="0" u="none" strike="noStrike" cap="none" dirty="0" smtClean="0">
                <a:solidFill>
                  <a:srgbClr val="000000"/>
                </a:solidFill>
                <a:sym typeface="Arial"/>
              </a:rPr>
              <a:t>, 2007).</a:t>
            </a:r>
            <a:endParaRPr lang="en-US" sz="4000" b="0" i="0" u="none" strike="noStrike" cap="none" baseline="0" dirty="0">
              <a:solidFill>
                <a:srgbClr val="000000"/>
              </a:solidFill>
              <a:sym typeface="Arial"/>
            </a:endParaRPr>
          </a:p>
        </p:txBody>
      </p:sp>
      <p:pic>
        <p:nvPicPr>
          <p:cNvPr id="99" name="Shape 9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00400" y="685800"/>
            <a:ext cx="3611561" cy="3200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Shape 10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334825" y="685800"/>
            <a:ext cx="3611561" cy="3200399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Shape 105"/>
          <p:cNvSpPr txBox="1"/>
          <p:nvPr/>
        </p:nvSpPr>
        <p:spPr>
          <a:xfrm>
            <a:off x="19658012" y="20818475"/>
            <a:ext cx="184149" cy="4460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3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Shape 109"/>
          <p:cNvSpPr txBox="1"/>
          <p:nvPr/>
        </p:nvSpPr>
        <p:spPr>
          <a:xfrm>
            <a:off x="585787" y="21568982"/>
            <a:ext cx="13441500" cy="1371599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lIns="91400" tIns="45700" rIns="914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5400" b="1" i="0" u="none" strike="noStrike" cap="none" baseline="0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METHODS</a:t>
            </a:r>
            <a:endParaRPr lang="en-US" sz="5400" b="1" i="0" u="none" strike="noStrike" cap="none" baseline="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Shape 110"/>
          <p:cNvSpPr txBox="1"/>
          <p:nvPr/>
        </p:nvSpPr>
        <p:spPr>
          <a:xfrm>
            <a:off x="652500" y="23142072"/>
            <a:ext cx="13441500" cy="7633203"/>
          </a:xfrm>
          <a:prstGeom prst="rect">
            <a:avLst/>
          </a:prstGeom>
          <a:noFill/>
          <a:ln w="12700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00" tIns="45700" rIns="91400" bIns="45700" anchor="t" anchorCtr="0">
            <a:noAutofit/>
          </a:bodyPr>
          <a:lstStyle/>
          <a:p>
            <a:pPr marL="571500" lvl="0" indent="-5715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4200" dirty="0" smtClean="0">
                <a:solidFill>
                  <a:schemeClr val="dk1"/>
                </a:solidFill>
              </a:rPr>
              <a:t>6,580 psychology dissertations obtained from </a:t>
            </a:r>
            <a:r>
              <a:rPr lang="en-US" sz="4200" dirty="0" err="1" smtClean="0">
                <a:solidFill>
                  <a:schemeClr val="dk1"/>
                </a:solidFill>
              </a:rPr>
              <a:t>ProQuest</a:t>
            </a:r>
            <a:endParaRPr lang="en-US" sz="4200" dirty="0" smtClean="0">
              <a:solidFill>
                <a:schemeClr val="dk1"/>
              </a:solidFill>
            </a:endParaRPr>
          </a:p>
          <a:p>
            <a:pPr marL="571500" lvl="0" indent="-5715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4200" dirty="0" smtClean="0">
                <a:solidFill>
                  <a:schemeClr val="dk1"/>
                </a:solidFill>
              </a:rPr>
              <a:t>Narrowed down to those written for Ph.D. programs, in English</a:t>
            </a:r>
          </a:p>
          <a:p>
            <a:pPr marL="571500" lvl="0" indent="-5715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4200" dirty="0" smtClean="0">
                <a:solidFill>
                  <a:schemeClr val="dk1"/>
                </a:solidFill>
              </a:rPr>
              <a:t>Stratified sample taken: 200 clinical, 67 counseling dissertations</a:t>
            </a:r>
          </a:p>
          <a:p>
            <a:pPr marL="571500" lvl="0" indent="-5715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4200" dirty="0" err="1" smtClean="0">
                <a:solidFill>
                  <a:schemeClr val="dk1"/>
                </a:solidFill>
              </a:rPr>
              <a:t>PsycINFO</a:t>
            </a:r>
            <a:r>
              <a:rPr lang="en-US" sz="4200" dirty="0" smtClean="0">
                <a:solidFill>
                  <a:schemeClr val="dk1"/>
                </a:solidFill>
              </a:rPr>
              <a:t> was used to search for published version of the dissertation.</a:t>
            </a:r>
          </a:p>
          <a:p>
            <a:pPr marL="571500" lvl="0" indent="-571500" algn="ctr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4200" dirty="0" smtClean="0">
                <a:solidFill>
                  <a:schemeClr val="dk1"/>
                </a:solidFill>
              </a:rPr>
              <a:t>Coders searched by title, student author and advisor</a:t>
            </a:r>
          </a:p>
          <a:p>
            <a:pPr marL="571500" lvl="0" indent="-5715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4200" dirty="0" smtClean="0">
                <a:solidFill>
                  <a:schemeClr val="dk1"/>
                </a:solidFill>
              </a:rPr>
              <a:t>All searches were double coded with consensus coding to resolve discrepancies 	</a:t>
            </a:r>
            <a:endParaRPr lang="en-US" sz="4200" dirty="0">
              <a:solidFill>
                <a:schemeClr val="dk1"/>
              </a:solidFill>
            </a:endParaRPr>
          </a:p>
        </p:txBody>
      </p:sp>
      <p:pic>
        <p:nvPicPr>
          <p:cNvPr id="10" name="Picture 9" descr="Screen Shot 2016-04-22 at 2.02.49 PM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999" b="6177"/>
          <a:stretch/>
        </p:blipFill>
        <p:spPr>
          <a:xfrm>
            <a:off x="14621786" y="6735236"/>
            <a:ext cx="13971602" cy="1068038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9361065" y="6929812"/>
            <a:ext cx="13836986" cy="5632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571500" indent="-571500">
              <a:buFont typeface="Arial"/>
              <a:buChar char="•"/>
            </a:pPr>
            <a:r>
              <a:rPr lang="en-US" sz="4000" dirty="0" smtClean="0"/>
              <a:t>Only 17.2% of dissertations were published within 7 years</a:t>
            </a:r>
          </a:p>
          <a:p>
            <a:r>
              <a:rPr lang="en-US" sz="4000" dirty="0" smtClean="0"/>
              <a:t> </a:t>
            </a:r>
          </a:p>
          <a:p>
            <a:pPr marL="571500" indent="-571500">
              <a:buFont typeface="Arial"/>
              <a:buChar char="•"/>
            </a:pPr>
            <a:r>
              <a:rPr lang="en-US" sz="4000" dirty="0"/>
              <a:t>A</a:t>
            </a:r>
            <a:r>
              <a:rPr lang="en-US" sz="4000" dirty="0" smtClean="0"/>
              <a:t>dvisor research productivity had the </a:t>
            </a:r>
            <a:r>
              <a:rPr lang="en-US" sz="4000" smtClean="0"/>
              <a:t>only significant </a:t>
            </a:r>
            <a:r>
              <a:rPr lang="en-US" sz="4000" dirty="0" smtClean="0"/>
              <a:t>effect (</a:t>
            </a:r>
            <a:r>
              <a:rPr lang="en-US" sz="4000" i="1" dirty="0" smtClean="0"/>
              <a:t>p </a:t>
            </a:r>
            <a:r>
              <a:rPr lang="en-US" sz="4000" dirty="0" smtClean="0"/>
              <a:t>&lt; .01).</a:t>
            </a:r>
          </a:p>
          <a:p>
            <a:endParaRPr lang="en-US" sz="4000" dirty="0" smtClean="0"/>
          </a:p>
          <a:p>
            <a:pPr marL="571500" indent="-571500">
              <a:buFont typeface="Arial"/>
              <a:buChar char="•"/>
            </a:pPr>
            <a:r>
              <a:rPr lang="en-US" sz="4000" dirty="0"/>
              <a:t>Advisor research productivity and the program emphasis was also </a:t>
            </a:r>
            <a:r>
              <a:rPr lang="en-US" sz="4000" dirty="0" smtClean="0"/>
              <a:t>significant</a:t>
            </a:r>
            <a:r>
              <a:rPr lang="en-US" sz="4000" dirty="0"/>
              <a:t>. The more research oriented a program rated itself, the more publications the advisor had over the last 7 years (</a:t>
            </a:r>
            <a:r>
              <a:rPr lang="en-US" sz="4000" i="1" dirty="0"/>
              <a:t>p</a:t>
            </a:r>
            <a:r>
              <a:rPr lang="en-US" sz="4000" dirty="0"/>
              <a:t> &lt; .01)</a:t>
            </a:r>
            <a:r>
              <a:rPr lang="en-US" sz="4000" dirty="0" smtClean="0"/>
              <a:t>.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4665556" y="17835754"/>
            <a:ext cx="13927831" cy="440120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571500" indent="-571500">
              <a:buFont typeface="Arial"/>
              <a:buChar char="•"/>
            </a:pPr>
            <a:r>
              <a:rPr lang="en-US" sz="4000" dirty="0" smtClean="0"/>
              <a:t>Majority of programs were more research oriented (</a:t>
            </a:r>
            <a:r>
              <a:rPr lang="en-US" sz="4000" i="1" dirty="0" smtClean="0"/>
              <a:t>M </a:t>
            </a:r>
            <a:r>
              <a:rPr lang="en-US" sz="4000" dirty="0" smtClean="0"/>
              <a:t>= 4.64, </a:t>
            </a:r>
            <a:r>
              <a:rPr lang="en-US" sz="4000" i="1" dirty="0" smtClean="0"/>
              <a:t>SD </a:t>
            </a:r>
            <a:r>
              <a:rPr lang="en-US" sz="4000" dirty="0" smtClean="0"/>
              <a:t>= 1.06).</a:t>
            </a:r>
          </a:p>
          <a:p>
            <a:pPr marL="571500" indent="-571500">
              <a:buFont typeface="Arial"/>
              <a:buChar char="•"/>
            </a:pPr>
            <a:endParaRPr lang="en-US" sz="4000" dirty="0" smtClean="0"/>
          </a:p>
          <a:p>
            <a:pPr marL="571500" indent="-571500">
              <a:buFont typeface="Arial"/>
              <a:buChar char="•"/>
            </a:pPr>
            <a:r>
              <a:rPr lang="en-US" sz="4000" dirty="0" smtClean="0"/>
              <a:t>93% of programs were APA accredited </a:t>
            </a:r>
          </a:p>
          <a:p>
            <a:pPr marL="571500" indent="-571500">
              <a:buFont typeface="Arial"/>
              <a:buChar char="•"/>
            </a:pPr>
            <a:endParaRPr lang="en-US" sz="4000" dirty="0" smtClean="0"/>
          </a:p>
          <a:p>
            <a:pPr marL="571500" indent="-571500">
              <a:buFont typeface="Arial"/>
              <a:buChar char="•"/>
            </a:pPr>
            <a:r>
              <a:rPr lang="en-US" sz="4000" dirty="0" smtClean="0"/>
              <a:t>Interactions accounted for 30% of the model, but no interactions were significant.</a:t>
            </a:r>
          </a:p>
        </p:txBody>
      </p:sp>
      <p:pic>
        <p:nvPicPr>
          <p:cNvPr id="13" name="Picture 12" descr="Screen Shot 2016-04-25 at 8.06.06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51250" y="13043764"/>
            <a:ext cx="14146801" cy="11837615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6426</TotalTime>
  <Words>427</Words>
  <Application>Microsoft Macintosh PowerPoint</Application>
  <PresentationFormat>Custom</PresentationFormat>
  <Paragraphs>47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Times New Roman</vt:lpstr>
      <vt:lpstr>Arial</vt:lpstr>
      <vt:lpstr>Default Design</vt:lpstr>
      <vt:lpstr>PowerPoint Presentation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Herbert, Robyn Shea</cp:lastModifiedBy>
  <cp:revision>36</cp:revision>
  <dcterms:modified xsi:type="dcterms:W3CDTF">2018-01-24T19:08:41Z</dcterms:modified>
</cp:coreProperties>
</file>